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8" r:id="rId4"/>
    <p:sldId id="284" r:id="rId5"/>
    <p:sldId id="279" r:id="rId6"/>
    <p:sldId id="258" r:id="rId7"/>
    <p:sldId id="267" r:id="rId8"/>
    <p:sldId id="269" r:id="rId9"/>
    <p:sldId id="280" r:id="rId10"/>
    <p:sldId id="259" r:id="rId11"/>
    <p:sldId id="265" r:id="rId12"/>
    <p:sldId id="275" r:id="rId13"/>
    <p:sldId id="281" r:id="rId14"/>
    <p:sldId id="277" r:id="rId15"/>
    <p:sldId id="260" r:id="rId16"/>
    <p:sldId id="278" r:id="rId17"/>
    <p:sldId id="270" r:id="rId18"/>
    <p:sldId id="282" r:id="rId19"/>
    <p:sldId id="261" r:id="rId20"/>
    <p:sldId id="266" r:id="rId21"/>
    <p:sldId id="274" r:id="rId22"/>
    <p:sldId id="283" r:id="rId23"/>
    <p:sldId id="262" r:id="rId24"/>
    <p:sldId id="276" r:id="rId25"/>
    <p:sldId id="271" r:id="rId26"/>
    <p:sldId id="263" r:id="rId27"/>
    <p:sldId id="272" r:id="rId28"/>
    <p:sldId id="273" r:id="rId29"/>
    <p:sldId id="264"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5915"/>
  </p:normalViewPr>
  <p:slideViewPr>
    <p:cSldViewPr snapToGrid="0">
      <p:cViewPr varScale="1">
        <p:scale>
          <a:sx n="110" d="100"/>
          <a:sy n="110" d="100"/>
        </p:scale>
        <p:origin x="63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gif>
</file>

<file path=ppt/media/image2.png>
</file>

<file path=ppt/media/image20.png>
</file>

<file path=ppt/media/image21.png>
</file>

<file path=ppt/media/image22.jpeg>
</file>

<file path=ppt/media/image23.gif>
</file>

<file path=ppt/media/image24.gif>
</file>

<file path=ppt/media/image25.jpeg>
</file>

<file path=ppt/media/image3.png>
</file>

<file path=ppt/media/image4.png>
</file>

<file path=ppt/media/image5.pn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12/6/23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12/6/23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12/6/23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12/6/23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12/6/23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12/6/23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12/6/23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12/6/23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906C6-B9A1-6B4D-BB25-A64C666ACF63}"/>
              </a:ext>
            </a:extLst>
          </p:cNvPr>
          <p:cNvSpPr>
            <a:spLocks noGrp="1"/>
          </p:cNvSpPr>
          <p:nvPr>
            <p:ph type="ctrTitle"/>
          </p:nvPr>
        </p:nvSpPr>
        <p:spPr>
          <a:xfrm>
            <a:off x="1915126" y="873094"/>
            <a:ext cx="8361229" cy="2098226"/>
          </a:xfrm>
        </p:spPr>
        <p:txBody>
          <a:bodyPr/>
          <a:lstStyle/>
          <a:p>
            <a:r>
              <a:rPr lang="en-US" dirty="0"/>
              <a:t>Project 1 - Team 2</a:t>
            </a:r>
          </a:p>
        </p:txBody>
      </p:sp>
      <p:sp>
        <p:nvSpPr>
          <p:cNvPr id="3" name="Subtitle 2">
            <a:extLst>
              <a:ext uri="{FF2B5EF4-FFF2-40B4-BE49-F238E27FC236}">
                <a16:creationId xmlns:a16="http://schemas.microsoft.com/office/drawing/2014/main" id="{12DD31F3-E117-0410-1F0F-54311AC9AB59}"/>
              </a:ext>
            </a:extLst>
          </p:cNvPr>
          <p:cNvSpPr>
            <a:spLocks noGrp="1"/>
          </p:cNvSpPr>
          <p:nvPr>
            <p:ph type="subTitle" idx="1"/>
          </p:nvPr>
        </p:nvSpPr>
        <p:spPr>
          <a:xfrm>
            <a:off x="1343025" y="3235286"/>
            <a:ext cx="9199755" cy="1086237"/>
          </a:xfrm>
        </p:spPr>
        <p:txBody>
          <a:bodyPr/>
          <a:lstStyle/>
          <a:p>
            <a:r>
              <a:rPr lang="en-US" dirty="0"/>
              <a:t>Determining factors of movie critical acclaim over the past 10 years</a:t>
            </a:r>
          </a:p>
        </p:txBody>
      </p:sp>
      <p:sp>
        <p:nvSpPr>
          <p:cNvPr id="4" name="Subtitle 2">
            <a:extLst>
              <a:ext uri="{FF2B5EF4-FFF2-40B4-BE49-F238E27FC236}">
                <a16:creationId xmlns:a16="http://schemas.microsoft.com/office/drawing/2014/main" id="{FA585CE8-E20B-E407-9C87-8938C162554F}"/>
              </a:ext>
            </a:extLst>
          </p:cNvPr>
          <p:cNvSpPr txBox="1">
            <a:spLocks/>
          </p:cNvSpPr>
          <p:nvPr/>
        </p:nvSpPr>
        <p:spPr>
          <a:xfrm>
            <a:off x="1649220" y="4042370"/>
            <a:ext cx="9199755" cy="1086237"/>
          </a:xfrm>
          <a:prstGeom prst="rect">
            <a:avLst/>
          </a:prstGeom>
        </p:spPr>
        <p:txBody>
          <a:bodyPr vert="horz" lIns="91440" tIns="45720" rIns="91440" bIns="45720" rtlCol="0">
            <a:normAutofit/>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tx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l"/>
            <a:r>
              <a:rPr lang="en-US" sz="1800" dirty="0"/>
              <a:t>Juliet Messier, </a:t>
            </a:r>
            <a:r>
              <a:rPr lang="en-US" sz="1800" dirty="0" err="1"/>
              <a:t>Michéal</a:t>
            </a:r>
            <a:r>
              <a:rPr lang="en-US" sz="1800" dirty="0"/>
              <a:t> McCloskey, Stacie Sauer-Rackham, </a:t>
            </a:r>
            <a:r>
              <a:rPr lang="en-US" sz="1800" dirty="0" err="1"/>
              <a:t>Seren</a:t>
            </a:r>
            <a:r>
              <a:rPr lang="en-US" sz="1800" dirty="0"/>
              <a:t> </a:t>
            </a:r>
            <a:r>
              <a:rPr lang="en-US" sz="1800" dirty="0" err="1"/>
              <a:t>Frazin</a:t>
            </a:r>
            <a:r>
              <a:rPr lang="en-US" sz="1800" dirty="0"/>
              <a:t>, Judith Cuellar</a:t>
            </a:r>
          </a:p>
        </p:txBody>
      </p:sp>
    </p:spTree>
    <p:extLst>
      <p:ext uri="{BB962C8B-B14F-4D97-AF65-F5344CB8AC3E}">
        <p14:creationId xmlns:p14="http://schemas.microsoft.com/office/powerpoint/2010/main" val="3790884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A185C-EE76-C838-76A4-CAAF77EA2016}"/>
              </a:ext>
            </a:extLst>
          </p:cNvPr>
          <p:cNvSpPr>
            <a:spLocks noGrp="1"/>
          </p:cNvSpPr>
          <p:nvPr>
            <p:ph type="title"/>
          </p:nvPr>
        </p:nvSpPr>
        <p:spPr/>
        <p:txBody>
          <a:bodyPr/>
          <a:lstStyle/>
          <a:p>
            <a:r>
              <a:rPr lang="en-US" dirty="0"/>
              <a:t>Genre</a:t>
            </a:r>
          </a:p>
        </p:txBody>
      </p:sp>
      <p:sp>
        <p:nvSpPr>
          <p:cNvPr id="13" name="TextBox 12">
            <a:extLst>
              <a:ext uri="{FF2B5EF4-FFF2-40B4-BE49-F238E27FC236}">
                <a16:creationId xmlns:a16="http://schemas.microsoft.com/office/drawing/2014/main" id="{616D36F4-D7F8-3969-BF3D-2EE1C338BA0E}"/>
              </a:ext>
            </a:extLst>
          </p:cNvPr>
          <p:cNvSpPr txBox="1"/>
          <p:nvPr/>
        </p:nvSpPr>
        <p:spPr>
          <a:xfrm>
            <a:off x="9486900" y="2038058"/>
            <a:ext cx="2143125" cy="1477328"/>
          </a:xfrm>
          <a:prstGeom prst="rect">
            <a:avLst/>
          </a:prstGeom>
          <a:noFill/>
        </p:spPr>
        <p:txBody>
          <a:bodyPr wrap="square">
            <a:spAutoFit/>
          </a:bodyPr>
          <a:lstStyle/>
          <a:p>
            <a:r>
              <a:rPr lang="en-US" sz="1800" b="0" i="0" u="none" strike="noStrike" dirty="0">
                <a:solidFill>
                  <a:srgbClr val="1F1F1F"/>
                </a:solidFill>
                <a:effectLst/>
                <a:latin typeface="Arial" panose="020B0604020202020204" pitchFamily="34" charset="0"/>
              </a:rPr>
              <a:t>From 2010-2020, there was minimal variance in movie ratings across 20 genres</a:t>
            </a:r>
            <a:endParaRPr lang="en-US" dirty="0"/>
          </a:p>
        </p:txBody>
      </p:sp>
      <p:pic>
        <p:nvPicPr>
          <p:cNvPr id="3" name="Picture 2">
            <a:extLst>
              <a:ext uri="{FF2B5EF4-FFF2-40B4-BE49-F238E27FC236}">
                <a16:creationId xmlns:a16="http://schemas.microsoft.com/office/drawing/2014/main" id="{FD763F13-6719-18FE-1092-7A433FA9E2A0}"/>
              </a:ext>
            </a:extLst>
          </p:cNvPr>
          <p:cNvPicPr>
            <a:picLocks noChangeAspect="1"/>
          </p:cNvPicPr>
          <p:nvPr/>
        </p:nvPicPr>
        <p:blipFill>
          <a:blip r:embed="rId2"/>
          <a:stretch>
            <a:fillRect/>
          </a:stretch>
        </p:blipFill>
        <p:spPr>
          <a:xfrm>
            <a:off x="1219200" y="1428750"/>
            <a:ext cx="6967538" cy="5148540"/>
          </a:xfrm>
          <a:prstGeom prst="rect">
            <a:avLst/>
          </a:prstGeom>
        </p:spPr>
      </p:pic>
    </p:spTree>
    <p:extLst>
      <p:ext uri="{BB962C8B-B14F-4D97-AF65-F5344CB8AC3E}">
        <p14:creationId xmlns:p14="http://schemas.microsoft.com/office/powerpoint/2010/main" val="2044920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3FAAF-19E5-A140-E0F9-B3EB7FCC85E5}"/>
              </a:ext>
            </a:extLst>
          </p:cNvPr>
          <p:cNvSpPr>
            <a:spLocks noGrp="1"/>
          </p:cNvSpPr>
          <p:nvPr>
            <p:ph type="title"/>
          </p:nvPr>
        </p:nvSpPr>
        <p:spPr/>
        <p:txBody>
          <a:bodyPr/>
          <a:lstStyle/>
          <a:p>
            <a:r>
              <a:rPr lang="en-US" dirty="0"/>
              <a:t>Genre</a:t>
            </a:r>
          </a:p>
        </p:txBody>
      </p:sp>
      <p:pic>
        <p:nvPicPr>
          <p:cNvPr id="4" name="Picture 3" descr="A graph with red lines and a red dotted line&#10;&#10;Description automatically generated">
            <a:extLst>
              <a:ext uri="{FF2B5EF4-FFF2-40B4-BE49-F238E27FC236}">
                <a16:creationId xmlns:a16="http://schemas.microsoft.com/office/drawing/2014/main" id="{AF585DBA-8384-5CC3-28BF-407455E724F9}"/>
              </a:ext>
            </a:extLst>
          </p:cNvPr>
          <p:cNvPicPr>
            <a:picLocks noChangeAspect="1"/>
          </p:cNvPicPr>
          <p:nvPr/>
        </p:nvPicPr>
        <p:blipFill>
          <a:blip r:embed="rId2"/>
          <a:stretch>
            <a:fillRect/>
          </a:stretch>
        </p:blipFill>
        <p:spPr>
          <a:xfrm>
            <a:off x="1057274" y="1425127"/>
            <a:ext cx="7300914" cy="4931076"/>
          </a:xfrm>
          <a:prstGeom prst="rect">
            <a:avLst/>
          </a:prstGeom>
        </p:spPr>
      </p:pic>
      <p:sp>
        <p:nvSpPr>
          <p:cNvPr id="8" name="TextBox 7">
            <a:extLst>
              <a:ext uri="{FF2B5EF4-FFF2-40B4-BE49-F238E27FC236}">
                <a16:creationId xmlns:a16="http://schemas.microsoft.com/office/drawing/2014/main" id="{500D2128-DDB4-46F5-DC45-9EA01E77675B}"/>
              </a:ext>
            </a:extLst>
          </p:cNvPr>
          <p:cNvSpPr txBox="1"/>
          <p:nvPr/>
        </p:nvSpPr>
        <p:spPr>
          <a:xfrm>
            <a:off x="9346740" y="2171700"/>
            <a:ext cx="1940386" cy="923330"/>
          </a:xfrm>
          <a:prstGeom prst="rect">
            <a:avLst/>
          </a:prstGeom>
          <a:noFill/>
        </p:spPr>
        <p:txBody>
          <a:bodyPr wrap="square">
            <a:spAutoFit/>
          </a:bodyPr>
          <a:lstStyle/>
          <a:p>
            <a:r>
              <a:rPr lang="en-US" sz="1800" b="0" i="0" u="none" strike="noStrike" dirty="0">
                <a:solidFill>
                  <a:srgbClr val="1F1F1F"/>
                </a:solidFill>
                <a:effectLst/>
                <a:latin typeface="Arial" panose="020B0604020202020204" pitchFamily="34" charset="0"/>
              </a:rPr>
              <a:t>Genres with most votes don't win ratings race</a:t>
            </a:r>
            <a:endParaRPr lang="en-US" dirty="0"/>
          </a:p>
        </p:txBody>
      </p:sp>
    </p:spTree>
    <p:extLst>
      <p:ext uri="{BB962C8B-B14F-4D97-AF65-F5344CB8AC3E}">
        <p14:creationId xmlns:p14="http://schemas.microsoft.com/office/powerpoint/2010/main" val="2804581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93410-7176-6FBE-0714-C5452B770352}"/>
              </a:ext>
            </a:extLst>
          </p:cNvPr>
          <p:cNvSpPr>
            <a:spLocks noGrp="1"/>
          </p:cNvSpPr>
          <p:nvPr>
            <p:ph type="title"/>
          </p:nvPr>
        </p:nvSpPr>
        <p:spPr/>
        <p:txBody>
          <a:bodyPr/>
          <a:lstStyle/>
          <a:p>
            <a:r>
              <a:rPr lang="en-US" dirty="0"/>
              <a:t>Genre</a:t>
            </a:r>
          </a:p>
        </p:txBody>
      </p:sp>
      <p:pic>
        <p:nvPicPr>
          <p:cNvPr id="4" name="Content Placeholder 3" descr="A graph with a red line&#10;&#10;Description automatically generated">
            <a:extLst>
              <a:ext uri="{FF2B5EF4-FFF2-40B4-BE49-F238E27FC236}">
                <a16:creationId xmlns:a16="http://schemas.microsoft.com/office/drawing/2014/main" id="{636F7F21-857F-BD59-FBDD-35A8F41F64FF}"/>
              </a:ext>
            </a:extLst>
          </p:cNvPr>
          <p:cNvPicPr>
            <a:picLocks noGrp="1" noChangeAspect="1"/>
          </p:cNvPicPr>
          <p:nvPr>
            <p:ph idx="1"/>
          </p:nvPr>
        </p:nvPicPr>
        <p:blipFill>
          <a:blip r:embed="rId2"/>
          <a:stretch>
            <a:fillRect/>
          </a:stretch>
        </p:blipFill>
        <p:spPr>
          <a:xfrm>
            <a:off x="1371600" y="1385888"/>
            <a:ext cx="7472363" cy="4952999"/>
          </a:xfrm>
          <a:prstGeom prst="rect">
            <a:avLst/>
          </a:prstGeom>
        </p:spPr>
      </p:pic>
      <p:sp>
        <p:nvSpPr>
          <p:cNvPr id="9" name="TextBox 8">
            <a:extLst>
              <a:ext uri="{FF2B5EF4-FFF2-40B4-BE49-F238E27FC236}">
                <a16:creationId xmlns:a16="http://schemas.microsoft.com/office/drawing/2014/main" id="{9C064657-B142-F8FC-F9A6-1742911D5432}"/>
              </a:ext>
            </a:extLst>
          </p:cNvPr>
          <p:cNvSpPr txBox="1"/>
          <p:nvPr/>
        </p:nvSpPr>
        <p:spPr>
          <a:xfrm>
            <a:off x="9658350" y="2342805"/>
            <a:ext cx="2200275" cy="1618392"/>
          </a:xfrm>
          <a:prstGeom prst="rect">
            <a:avLst/>
          </a:prstGeom>
          <a:noFill/>
        </p:spPr>
        <p:txBody>
          <a:bodyPr wrap="square">
            <a:spAutoFit/>
          </a:bodyPr>
          <a:lstStyle/>
          <a:p>
            <a:pPr algn="l" rtl="0">
              <a:spcBef>
                <a:spcPts val="300"/>
              </a:spcBef>
              <a:spcAft>
                <a:spcPts val="1100"/>
              </a:spcAft>
            </a:pPr>
            <a:r>
              <a:rPr lang="en-US" sz="1800" b="0" i="0" u="none" strike="noStrike" dirty="0">
                <a:solidFill>
                  <a:srgbClr val="1F1F1F"/>
                </a:solidFill>
                <a:effectLst/>
                <a:latin typeface="Arial" panose="020B0604020202020204" pitchFamily="34" charset="0"/>
              </a:rPr>
              <a:t>Movie popularity barely affects rating</a:t>
            </a:r>
            <a:endParaRPr lang="en-US" b="0" i="0" u="none" strike="noStrike" dirty="0">
              <a:solidFill>
                <a:srgbClr val="000000"/>
              </a:solidFill>
              <a:effectLst/>
            </a:endParaRPr>
          </a:p>
          <a:p>
            <a:br>
              <a:rPr lang="en-US" dirty="0"/>
            </a:br>
            <a:br>
              <a:rPr lang="en-US" dirty="0"/>
            </a:br>
            <a:endParaRPr lang="en-US" dirty="0"/>
          </a:p>
        </p:txBody>
      </p:sp>
    </p:spTree>
    <p:extLst>
      <p:ext uri="{BB962C8B-B14F-4D97-AF65-F5344CB8AC3E}">
        <p14:creationId xmlns:p14="http://schemas.microsoft.com/office/powerpoint/2010/main" val="22846104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1A50E-538D-44D1-C0AA-62017AD7D0AC}"/>
              </a:ext>
            </a:extLst>
          </p:cNvPr>
          <p:cNvSpPr>
            <a:spLocks noGrp="1"/>
          </p:cNvSpPr>
          <p:nvPr>
            <p:ph type="title"/>
          </p:nvPr>
        </p:nvSpPr>
        <p:spPr>
          <a:xfrm>
            <a:off x="3743446" y="2813010"/>
            <a:ext cx="4705108" cy="1231980"/>
          </a:xfrm>
        </p:spPr>
        <p:txBody>
          <a:bodyPr/>
          <a:lstStyle/>
          <a:p>
            <a:r>
              <a:rPr lang="en-US" dirty="0"/>
              <a:t>Audience Approval</a:t>
            </a:r>
          </a:p>
        </p:txBody>
      </p:sp>
    </p:spTree>
    <p:extLst>
      <p:ext uri="{BB962C8B-B14F-4D97-AF65-F5344CB8AC3E}">
        <p14:creationId xmlns:p14="http://schemas.microsoft.com/office/powerpoint/2010/main" val="4036026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9DD75-9110-36FB-0D4A-180FA6E19805}"/>
              </a:ext>
            </a:extLst>
          </p:cNvPr>
          <p:cNvSpPr>
            <a:spLocks noGrp="1"/>
          </p:cNvSpPr>
          <p:nvPr>
            <p:ph type="title"/>
          </p:nvPr>
        </p:nvSpPr>
        <p:spPr/>
        <p:txBody>
          <a:bodyPr/>
          <a:lstStyle/>
          <a:p>
            <a:r>
              <a:rPr lang="en-US" dirty="0"/>
              <a:t>Audience Approval</a:t>
            </a:r>
          </a:p>
        </p:txBody>
      </p:sp>
      <p:pic>
        <p:nvPicPr>
          <p:cNvPr id="5" name="Picture 4" descr="A graph of a graph with a red line and a red line&#10;&#10;Description automatically generated with medium confidence">
            <a:extLst>
              <a:ext uri="{FF2B5EF4-FFF2-40B4-BE49-F238E27FC236}">
                <a16:creationId xmlns:a16="http://schemas.microsoft.com/office/drawing/2014/main" id="{9563830F-777F-16AB-0B77-9AA424BBDB4C}"/>
              </a:ext>
            </a:extLst>
          </p:cNvPr>
          <p:cNvPicPr>
            <a:picLocks noChangeAspect="1"/>
          </p:cNvPicPr>
          <p:nvPr/>
        </p:nvPicPr>
        <p:blipFill>
          <a:blip r:embed="rId2"/>
          <a:stretch>
            <a:fillRect/>
          </a:stretch>
        </p:blipFill>
        <p:spPr>
          <a:xfrm>
            <a:off x="1481560" y="1428750"/>
            <a:ext cx="7533953" cy="5353939"/>
          </a:xfrm>
          <a:prstGeom prst="rect">
            <a:avLst/>
          </a:prstGeom>
        </p:spPr>
      </p:pic>
    </p:spTree>
    <p:extLst>
      <p:ext uri="{BB962C8B-B14F-4D97-AF65-F5344CB8AC3E}">
        <p14:creationId xmlns:p14="http://schemas.microsoft.com/office/powerpoint/2010/main" val="6057438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3976D-BCA8-851A-61DA-91428895D063}"/>
              </a:ext>
            </a:extLst>
          </p:cNvPr>
          <p:cNvSpPr>
            <a:spLocks noGrp="1"/>
          </p:cNvSpPr>
          <p:nvPr>
            <p:ph type="title"/>
          </p:nvPr>
        </p:nvSpPr>
        <p:spPr/>
        <p:txBody>
          <a:bodyPr/>
          <a:lstStyle/>
          <a:p>
            <a:r>
              <a:rPr lang="en-US" dirty="0"/>
              <a:t>Audience Approval</a:t>
            </a:r>
          </a:p>
        </p:txBody>
      </p:sp>
      <p:pic>
        <p:nvPicPr>
          <p:cNvPr id="4" name="Picture 3" descr="A graph of different colored lines&#10;&#10;Description automatically generated with medium confidence">
            <a:extLst>
              <a:ext uri="{FF2B5EF4-FFF2-40B4-BE49-F238E27FC236}">
                <a16:creationId xmlns:a16="http://schemas.microsoft.com/office/drawing/2014/main" id="{37DFB3AA-2A4A-C087-B83C-F6B1F4851E09}"/>
              </a:ext>
            </a:extLst>
          </p:cNvPr>
          <p:cNvPicPr>
            <a:picLocks noChangeAspect="1"/>
          </p:cNvPicPr>
          <p:nvPr/>
        </p:nvPicPr>
        <p:blipFill>
          <a:blip r:embed="rId2"/>
          <a:stretch>
            <a:fillRect/>
          </a:stretch>
        </p:blipFill>
        <p:spPr>
          <a:xfrm>
            <a:off x="1487749" y="1428750"/>
            <a:ext cx="7598378" cy="5378206"/>
          </a:xfrm>
          <a:prstGeom prst="rect">
            <a:avLst/>
          </a:prstGeom>
        </p:spPr>
      </p:pic>
    </p:spTree>
    <p:extLst>
      <p:ext uri="{BB962C8B-B14F-4D97-AF65-F5344CB8AC3E}">
        <p14:creationId xmlns:p14="http://schemas.microsoft.com/office/powerpoint/2010/main" val="7614171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37FF9-7460-00B8-A525-4994EB71BD60}"/>
              </a:ext>
            </a:extLst>
          </p:cNvPr>
          <p:cNvSpPr>
            <a:spLocks noGrp="1"/>
          </p:cNvSpPr>
          <p:nvPr>
            <p:ph type="title"/>
          </p:nvPr>
        </p:nvSpPr>
        <p:spPr/>
        <p:txBody>
          <a:bodyPr/>
          <a:lstStyle/>
          <a:p>
            <a:r>
              <a:rPr lang="en-US" dirty="0"/>
              <a:t>Audience Approval</a:t>
            </a:r>
          </a:p>
        </p:txBody>
      </p:sp>
      <p:pic>
        <p:nvPicPr>
          <p:cNvPr id="5" name="Picture 4" descr="A graph with lines and numbers&#10;&#10;Description automatically generated">
            <a:extLst>
              <a:ext uri="{FF2B5EF4-FFF2-40B4-BE49-F238E27FC236}">
                <a16:creationId xmlns:a16="http://schemas.microsoft.com/office/drawing/2014/main" id="{0A94D809-FC5D-C659-C77F-7CF5DD410255}"/>
              </a:ext>
            </a:extLst>
          </p:cNvPr>
          <p:cNvPicPr>
            <a:picLocks noChangeAspect="1"/>
          </p:cNvPicPr>
          <p:nvPr/>
        </p:nvPicPr>
        <p:blipFill>
          <a:blip r:embed="rId2"/>
          <a:stretch>
            <a:fillRect/>
          </a:stretch>
        </p:blipFill>
        <p:spPr>
          <a:xfrm>
            <a:off x="1126602" y="1428750"/>
            <a:ext cx="5181600" cy="4140200"/>
          </a:xfrm>
          <a:prstGeom prst="rect">
            <a:avLst/>
          </a:prstGeom>
        </p:spPr>
      </p:pic>
      <p:pic>
        <p:nvPicPr>
          <p:cNvPr id="9" name="Picture 8" descr="A box plot with lines and numbers&#10;&#10;Description automatically generated">
            <a:extLst>
              <a:ext uri="{FF2B5EF4-FFF2-40B4-BE49-F238E27FC236}">
                <a16:creationId xmlns:a16="http://schemas.microsoft.com/office/drawing/2014/main" id="{108B9783-8F68-74A0-EE40-8F2CD8AAC507}"/>
              </a:ext>
            </a:extLst>
          </p:cNvPr>
          <p:cNvPicPr>
            <a:picLocks noChangeAspect="1"/>
          </p:cNvPicPr>
          <p:nvPr/>
        </p:nvPicPr>
        <p:blipFill>
          <a:blip r:embed="rId3"/>
          <a:stretch>
            <a:fillRect/>
          </a:stretch>
        </p:blipFill>
        <p:spPr>
          <a:xfrm>
            <a:off x="6553200" y="1428750"/>
            <a:ext cx="5257800" cy="4140200"/>
          </a:xfrm>
          <a:prstGeom prst="rect">
            <a:avLst/>
          </a:prstGeom>
        </p:spPr>
      </p:pic>
    </p:spTree>
    <p:extLst>
      <p:ext uri="{BB962C8B-B14F-4D97-AF65-F5344CB8AC3E}">
        <p14:creationId xmlns:p14="http://schemas.microsoft.com/office/powerpoint/2010/main" val="799145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276F0-63FE-6624-6D1E-C52C7F8429D9}"/>
              </a:ext>
            </a:extLst>
          </p:cNvPr>
          <p:cNvSpPr>
            <a:spLocks noGrp="1"/>
          </p:cNvSpPr>
          <p:nvPr>
            <p:ph type="title"/>
          </p:nvPr>
        </p:nvSpPr>
        <p:spPr/>
        <p:txBody>
          <a:bodyPr/>
          <a:lstStyle/>
          <a:p>
            <a:r>
              <a:rPr lang="en-US" dirty="0"/>
              <a:t>Audience’s Favorite Film</a:t>
            </a:r>
            <a:br>
              <a:rPr lang="en-US" dirty="0"/>
            </a:br>
            <a:r>
              <a:rPr lang="en-US" dirty="0"/>
              <a:t>	Your Name.</a:t>
            </a:r>
          </a:p>
        </p:txBody>
      </p:sp>
      <p:pic>
        <p:nvPicPr>
          <p:cNvPr id="7" name="Content Placeholder 6">
            <a:extLst>
              <a:ext uri="{FF2B5EF4-FFF2-40B4-BE49-F238E27FC236}">
                <a16:creationId xmlns:a16="http://schemas.microsoft.com/office/drawing/2014/main" id="{B3236570-E2C3-0393-CC22-F9FFD82707F3}"/>
              </a:ext>
            </a:extLst>
          </p:cNvPr>
          <p:cNvPicPr>
            <a:picLocks noGrp="1" noChangeAspect="1"/>
          </p:cNvPicPr>
          <p:nvPr>
            <p:ph idx="1"/>
          </p:nvPr>
        </p:nvPicPr>
        <p:blipFill>
          <a:blip r:embed="rId2"/>
          <a:stretch>
            <a:fillRect/>
          </a:stretch>
        </p:blipFill>
        <p:spPr>
          <a:xfrm>
            <a:off x="2128837" y="1987740"/>
            <a:ext cx="8843963" cy="4482662"/>
          </a:xfrm>
        </p:spPr>
      </p:pic>
    </p:spTree>
    <p:extLst>
      <p:ext uri="{BB962C8B-B14F-4D97-AF65-F5344CB8AC3E}">
        <p14:creationId xmlns:p14="http://schemas.microsoft.com/office/powerpoint/2010/main" val="8670261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ABB9016-FEED-3936-758A-2799EBC8BBEB}"/>
              </a:ext>
            </a:extLst>
          </p:cNvPr>
          <p:cNvSpPr>
            <a:spLocks noGrp="1"/>
          </p:cNvSpPr>
          <p:nvPr>
            <p:ph type="title"/>
          </p:nvPr>
        </p:nvSpPr>
        <p:spPr>
          <a:xfrm>
            <a:off x="3743446" y="2813010"/>
            <a:ext cx="4705108" cy="1231980"/>
          </a:xfrm>
        </p:spPr>
        <p:txBody>
          <a:bodyPr/>
          <a:lstStyle/>
          <a:p>
            <a:r>
              <a:rPr lang="en-US" dirty="0"/>
              <a:t>Intended Audience</a:t>
            </a:r>
          </a:p>
        </p:txBody>
      </p:sp>
    </p:spTree>
    <p:extLst>
      <p:ext uri="{BB962C8B-B14F-4D97-AF65-F5344CB8AC3E}">
        <p14:creationId xmlns:p14="http://schemas.microsoft.com/office/powerpoint/2010/main" val="4005899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5F511-8B0D-1FB2-D274-4B475E99E292}"/>
              </a:ext>
            </a:extLst>
          </p:cNvPr>
          <p:cNvSpPr>
            <a:spLocks noGrp="1"/>
          </p:cNvSpPr>
          <p:nvPr>
            <p:ph type="title"/>
          </p:nvPr>
        </p:nvSpPr>
        <p:spPr/>
        <p:txBody>
          <a:bodyPr/>
          <a:lstStyle/>
          <a:p>
            <a:r>
              <a:rPr lang="en-US" dirty="0"/>
              <a:t>Intended Audience</a:t>
            </a:r>
          </a:p>
        </p:txBody>
      </p:sp>
      <p:pic>
        <p:nvPicPr>
          <p:cNvPr id="5" name="Content Placeholder 4" descr="A pie chart with numbers and text&#10;&#10;Description automatically generated">
            <a:extLst>
              <a:ext uri="{FF2B5EF4-FFF2-40B4-BE49-F238E27FC236}">
                <a16:creationId xmlns:a16="http://schemas.microsoft.com/office/drawing/2014/main" id="{7134F8FA-B55A-6EF4-4557-5CC5032489BD}"/>
              </a:ext>
            </a:extLst>
          </p:cNvPr>
          <p:cNvPicPr>
            <a:picLocks noGrp="1" noChangeAspect="1"/>
          </p:cNvPicPr>
          <p:nvPr>
            <p:ph idx="1"/>
          </p:nvPr>
        </p:nvPicPr>
        <p:blipFill>
          <a:blip r:embed="rId2"/>
          <a:stretch>
            <a:fillRect/>
          </a:stretch>
        </p:blipFill>
        <p:spPr>
          <a:xfrm>
            <a:off x="957262" y="1728785"/>
            <a:ext cx="5214938" cy="3911204"/>
          </a:xfrm>
        </p:spPr>
      </p:pic>
      <p:pic>
        <p:nvPicPr>
          <p:cNvPr id="7" name="Picture 6" descr="A chart with different colored squares&#10;&#10;Description automatically generated">
            <a:extLst>
              <a:ext uri="{FF2B5EF4-FFF2-40B4-BE49-F238E27FC236}">
                <a16:creationId xmlns:a16="http://schemas.microsoft.com/office/drawing/2014/main" id="{63215D03-A9E4-C2EF-CC57-D577298DDF66}"/>
              </a:ext>
            </a:extLst>
          </p:cNvPr>
          <p:cNvPicPr>
            <a:picLocks noChangeAspect="1"/>
          </p:cNvPicPr>
          <p:nvPr/>
        </p:nvPicPr>
        <p:blipFill>
          <a:blip r:embed="rId3"/>
          <a:stretch>
            <a:fillRect/>
          </a:stretch>
        </p:blipFill>
        <p:spPr>
          <a:xfrm>
            <a:off x="6586538" y="1728785"/>
            <a:ext cx="5214938" cy="3911204"/>
          </a:xfrm>
          <a:prstGeom prst="rect">
            <a:avLst/>
          </a:prstGeom>
        </p:spPr>
      </p:pic>
    </p:spTree>
    <p:extLst>
      <p:ext uri="{BB962C8B-B14F-4D97-AF65-F5344CB8AC3E}">
        <p14:creationId xmlns:p14="http://schemas.microsoft.com/office/powerpoint/2010/main" val="3108716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491A1-8BA1-D460-06A5-93BDB637D7F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A8A97D7-6A36-75FA-47EC-3F8417FB88A0}"/>
              </a:ext>
            </a:extLst>
          </p:cNvPr>
          <p:cNvSpPr>
            <a:spLocks noGrp="1"/>
          </p:cNvSpPr>
          <p:nvPr>
            <p:ph idx="1"/>
          </p:nvPr>
        </p:nvSpPr>
        <p:spPr>
          <a:xfrm>
            <a:off x="1371600" y="1743075"/>
            <a:ext cx="9601200" cy="4124325"/>
          </a:xfrm>
        </p:spPr>
        <p:txBody>
          <a:bodyPr/>
          <a:lstStyle/>
          <a:p>
            <a:r>
              <a:rPr lang="en-US" dirty="0"/>
              <a:t>Problem Statement &amp; Limitations</a:t>
            </a:r>
          </a:p>
          <a:p>
            <a:r>
              <a:rPr lang="en-US" dirty="0"/>
              <a:t>Determining Factors	</a:t>
            </a:r>
          </a:p>
          <a:p>
            <a:pPr lvl="1"/>
            <a:r>
              <a:rPr lang="en-US" dirty="0"/>
              <a:t>Net Revenue / Gross Revenue </a:t>
            </a:r>
          </a:p>
          <a:p>
            <a:pPr lvl="1"/>
            <a:r>
              <a:rPr lang="en-US" dirty="0"/>
              <a:t>Genre</a:t>
            </a:r>
          </a:p>
          <a:p>
            <a:pPr lvl="1"/>
            <a:r>
              <a:rPr lang="en-US" dirty="0"/>
              <a:t>Audience Approval</a:t>
            </a:r>
          </a:p>
          <a:p>
            <a:pPr lvl="1"/>
            <a:r>
              <a:rPr lang="en-US" dirty="0"/>
              <a:t>Intended Audience</a:t>
            </a:r>
          </a:p>
          <a:p>
            <a:pPr lvl="1"/>
            <a:r>
              <a:rPr lang="en-US" dirty="0"/>
              <a:t>Film Director</a:t>
            </a:r>
          </a:p>
          <a:p>
            <a:pPr marL="384048" marR="0" lvl="0" indent="-384048" algn="l" defTabSz="914400" rtl="0" eaLnBrk="1" fontAlgn="auto" latinLnBrk="0" hangingPunct="1">
              <a:lnSpc>
                <a:spcPct val="94000"/>
              </a:lnSpc>
              <a:spcBef>
                <a:spcPts val="1000"/>
              </a:spcBef>
              <a:spcAft>
                <a:spcPts val="200"/>
              </a:spcAft>
              <a:buClrTx/>
              <a:buSzTx/>
              <a:buFont typeface="Franklin Gothic Book" panose="020B0503020102020204" pitchFamily="34" charset="0"/>
              <a:buChar char="■"/>
              <a:tabLst/>
              <a:defRPr/>
            </a:pPr>
            <a:r>
              <a:rPr kumimoji="0" lang="en-US" sz="2000" b="0" i="0" u="none" strike="noStrike" kern="1200" cap="none" spc="0" normalizeH="0" baseline="0" noProof="0" dirty="0">
                <a:ln>
                  <a:noFill/>
                </a:ln>
                <a:solidFill>
                  <a:srgbClr val="191B0E"/>
                </a:solidFill>
                <a:effectLst/>
                <a:uLnTx/>
                <a:uFillTx/>
                <a:latin typeface="Franklin Gothic Book" panose="020B0503020102020204"/>
                <a:ea typeface="+mn-ea"/>
                <a:cs typeface="+mn-cs"/>
              </a:rPr>
              <a:t>Final Analysis</a:t>
            </a:r>
          </a:p>
          <a:p>
            <a:pPr lvl="1"/>
            <a:endParaRPr lang="en-US" dirty="0"/>
          </a:p>
          <a:p>
            <a:pPr marL="530352" lvl="1" indent="0">
              <a:buNone/>
            </a:pPr>
            <a:endParaRPr lang="en-US" dirty="0"/>
          </a:p>
        </p:txBody>
      </p:sp>
      <p:pic>
        <p:nvPicPr>
          <p:cNvPr id="5" name="Picture 4" descr="A person in a suit holding a red mug&#10;&#10;Description automatically generated">
            <a:extLst>
              <a:ext uri="{FF2B5EF4-FFF2-40B4-BE49-F238E27FC236}">
                <a16:creationId xmlns:a16="http://schemas.microsoft.com/office/drawing/2014/main" id="{6FF963DC-8E3B-273F-FEEE-0F6B887E2836}"/>
              </a:ext>
            </a:extLst>
          </p:cNvPr>
          <p:cNvPicPr>
            <a:picLocks noChangeAspect="1"/>
          </p:cNvPicPr>
          <p:nvPr/>
        </p:nvPicPr>
        <p:blipFill>
          <a:blip r:embed="rId2"/>
          <a:stretch>
            <a:fillRect/>
          </a:stretch>
        </p:blipFill>
        <p:spPr>
          <a:xfrm>
            <a:off x="6756401" y="685801"/>
            <a:ext cx="5057774" cy="5057774"/>
          </a:xfrm>
          <a:prstGeom prst="rect">
            <a:avLst/>
          </a:prstGeom>
        </p:spPr>
      </p:pic>
    </p:spTree>
    <p:extLst>
      <p:ext uri="{BB962C8B-B14F-4D97-AF65-F5344CB8AC3E}">
        <p14:creationId xmlns:p14="http://schemas.microsoft.com/office/powerpoint/2010/main" val="18290016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19D02-D05C-52E2-E90B-4AD30361F24A}"/>
              </a:ext>
            </a:extLst>
          </p:cNvPr>
          <p:cNvSpPr>
            <a:spLocks noGrp="1"/>
          </p:cNvSpPr>
          <p:nvPr>
            <p:ph type="title"/>
          </p:nvPr>
        </p:nvSpPr>
        <p:spPr/>
        <p:txBody>
          <a:bodyPr/>
          <a:lstStyle/>
          <a:p>
            <a:r>
              <a:rPr lang="en-US" dirty="0"/>
              <a:t>Intended Audience</a:t>
            </a:r>
          </a:p>
        </p:txBody>
      </p:sp>
      <p:pic>
        <p:nvPicPr>
          <p:cNvPr id="5" name="Content Placeholder 4" descr="A chart of different colored bars&#10;&#10;Description automatically generated with medium confidence">
            <a:extLst>
              <a:ext uri="{FF2B5EF4-FFF2-40B4-BE49-F238E27FC236}">
                <a16:creationId xmlns:a16="http://schemas.microsoft.com/office/drawing/2014/main" id="{5AE81A39-0506-07EB-5121-0FBE9A4AC6FB}"/>
              </a:ext>
            </a:extLst>
          </p:cNvPr>
          <p:cNvPicPr>
            <a:picLocks noGrp="1" noChangeAspect="1"/>
          </p:cNvPicPr>
          <p:nvPr>
            <p:ph idx="1"/>
          </p:nvPr>
        </p:nvPicPr>
        <p:blipFill>
          <a:blip r:embed="rId2"/>
          <a:stretch>
            <a:fillRect/>
          </a:stretch>
        </p:blipFill>
        <p:spPr>
          <a:xfrm>
            <a:off x="1057275" y="1638300"/>
            <a:ext cx="5283200" cy="3962400"/>
          </a:xfrm>
        </p:spPr>
      </p:pic>
      <p:pic>
        <p:nvPicPr>
          <p:cNvPr id="7" name="Picture 6" descr="A chart of different colored bars&#10;&#10;Description automatically generated with medium confidence">
            <a:extLst>
              <a:ext uri="{FF2B5EF4-FFF2-40B4-BE49-F238E27FC236}">
                <a16:creationId xmlns:a16="http://schemas.microsoft.com/office/drawing/2014/main" id="{81E8EFA6-1FC1-9F09-6088-A2A9B42033BC}"/>
              </a:ext>
            </a:extLst>
          </p:cNvPr>
          <p:cNvPicPr>
            <a:picLocks noChangeAspect="1"/>
          </p:cNvPicPr>
          <p:nvPr/>
        </p:nvPicPr>
        <p:blipFill>
          <a:blip r:embed="rId3"/>
          <a:stretch>
            <a:fillRect/>
          </a:stretch>
        </p:blipFill>
        <p:spPr>
          <a:xfrm>
            <a:off x="6654800" y="1638300"/>
            <a:ext cx="5283200" cy="3962400"/>
          </a:xfrm>
          <a:prstGeom prst="rect">
            <a:avLst/>
          </a:prstGeom>
        </p:spPr>
      </p:pic>
    </p:spTree>
    <p:extLst>
      <p:ext uri="{BB962C8B-B14F-4D97-AF65-F5344CB8AC3E}">
        <p14:creationId xmlns:p14="http://schemas.microsoft.com/office/powerpoint/2010/main" val="4011600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A06CC-7139-CDC1-1C8D-A186F83E4D19}"/>
              </a:ext>
            </a:extLst>
          </p:cNvPr>
          <p:cNvSpPr>
            <a:spLocks noGrp="1"/>
          </p:cNvSpPr>
          <p:nvPr>
            <p:ph type="title"/>
          </p:nvPr>
        </p:nvSpPr>
        <p:spPr/>
        <p:txBody>
          <a:bodyPr/>
          <a:lstStyle/>
          <a:p>
            <a:r>
              <a:rPr lang="en-US" dirty="0"/>
              <a:t>Highest Rated PG Movie</a:t>
            </a:r>
            <a:br>
              <a:rPr lang="en-US" dirty="0"/>
            </a:br>
            <a:r>
              <a:rPr lang="en-US" dirty="0"/>
              <a:t>	Spider-man: Into the Spider-verse</a:t>
            </a:r>
          </a:p>
        </p:txBody>
      </p:sp>
      <p:pic>
        <p:nvPicPr>
          <p:cNvPr id="4" name="Picture 3">
            <a:extLst>
              <a:ext uri="{FF2B5EF4-FFF2-40B4-BE49-F238E27FC236}">
                <a16:creationId xmlns:a16="http://schemas.microsoft.com/office/drawing/2014/main" id="{BAED8439-1335-1E75-DDB3-244B9134D46B}"/>
              </a:ext>
            </a:extLst>
          </p:cNvPr>
          <p:cNvPicPr>
            <a:picLocks noChangeAspect="1"/>
          </p:cNvPicPr>
          <p:nvPr/>
        </p:nvPicPr>
        <p:blipFill>
          <a:blip r:embed="rId2"/>
          <a:stretch>
            <a:fillRect/>
          </a:stretch>
        </p:blipFill>
        <p:spPr>
          <a:xfrm>
            <a:off x="1371599" y="2005013"/>
            <a:ext cx="10272713" cy="4280297"/>
          </a:xfrm>
          <a:prstGeom prst="rect">
            <a:avLst/>
          </a:prstGeom>
        </p:spPr>
      </p:pic>
    </p:spTree>
    <p:extLst>
      <p:ext uri="{BB962C8B-B14F-4D97-AF65-F5344CB8AC3E}">
        <p14:creationId xmlns:p14="http://schemas.microsoft.com/office/powerpoint/2010/main" val="2921822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ABB9016-FEED-3936-758A-2799EBC8BBEB}"/>
              </a:ext>
            </a:extLst>
          </p:cNvPr>
          <p:cNvSpPr>
            <a:spLocks noGrp="1"/>
          </p:cNvSpPr>
          <p:nvPr>
            <p:ph type="title"/>
          </p:nvPr>
        </p:nvSpPr>
        <p:spPr>
          <a:xfrm>
            <a:off x="4437444" y="2813010"/>
            <a:ext cx="3317111" cy="1231980"/>
          </a:xfrm>
        </p:spPr>
        <p:txBody>
          <a:bodyPr/>
          <a:lstStyle/>
          <a:p>
            <a:r>
              <a:rPr lang="en-US" dirty="0"/>
              <a:t>Film Director</a:t>
            </a:r>
          </a:p>
        </p:txBody>
      </p:sp>
    </p:spTree>
    <p:extLst>
      <p:ext uri="{BB962C8B-B14F-4D97-AF65-F5344CB8AC3E}">
        <p14:creationId xmlns:p14="http://schemas.microsoft.com/office/powerpoint/2010/main" val="3973291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7F5D9-3FC4-E370-4303-EFC138FD3229}"/>
              </a:ext>
            </a:extLst>
          </p:cNvPr>
          <p:cNvSpPr>
            <a:spLocks noGrp="1"/>
          </p:cNvSpPr>
          <p:nvPr>
            <p:ph type="title"/>
          </p:nvPr>
        </p:nvSpPr>
        <p:spPr/>
        <p:txBody>
          <a:bodyPr/>
          <a:lstStyle/>
          <a:p>
            <a:r>
              <a:rPr lang="en-US" dirty="0"/>
              <a:t>Film Director</a:t>
            </a:r>
          </a:p>
        </p:txBody>
      </p:sp>
      <p:pic>
        <p:nvPicPr>
          <p:cNvPr id="9" name="Picture 8" descr="A graph of a movie production&#10;&#10;Description automatically generated with medium confidence">
            <a:extLst>
              <a:ext uri="{FF2B5EF4-FFF2-40B4-BE49-F238E27FC236}">
                <a16:creationId xmlns:a16="http://schemas.microsoft.com/office/drawing/2014/main" id="{A8A91CA2-833E-8085-C377-ACD0264B9502}"/>
              </a:ext>
            </a:extLst>
          </p:cNvPr>
          <p:cNvPicPr>
            <a:picLocks noChangeAspect="1"/>
          </p:cNvPicPr>
          <p:nvPr/>
        </p:nvPicPr>
        <p:blipFill>
          <a:blip r:embed="rId2"/>
          <a:stretch>
            <a:fillRect/>
          </a:stretch>
        </p:blipFill>
        <p:spPr>
          <a:xfrm>
            <a:off x="2678906" y="1428750"/>
            <a:ext cx="6986588" cy="5114925"/>
          </a:xfrm>
          <a:prstGeom prst="rect">
            <a:avLst/>
          </a:prstGeom>
        </p:spPr>
      </p:pic>
    </p:spTree>
    <p:extLst>
      <p:ext uri="{BB962C8B-B14F-4D97-AF65-F5344CB8AC3E}">
        <p14:creationId xmlns:p14="http://schemas.microsoft.com/office/powerpoint/2010/main" val="22663670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BE399-7FFF-6F8D-E8A5-294B1CC29244}"/>
              </a:ext>
            </a:extLst>
          </p:cNvPr>
          <p:cNvSpPr>
            <a:spLocks noGrp="1"/>
          </p:cNvSpPr>
          <p:nvPr>
            <p:ph type="title"/>
          </p:nvPr>
        </p:nvSpPr>
        <p:spPr/>
        <p:txBody>
          <a:bodyPr/>
          <a:lstStyle/>
          <a:p>
            <a:r>
              <a:rPr lang="en-US" dirty="0"/>
              <a:t>Film Director</a:t>
            </a:r>
          </a:p>
        </p:txBody>
      </p:sp>
      <p:pic>
        <p:nvPicPr>
          <p:cNvPr id="7" name="Picture 6" descr="A chart with different colored squares&#10;&#10;Description automatically generated">
            <a:extLst>
              <a:ext uri="{FF2B5EF4-FFF2-40B4-BE49-F238E27FC236}">
                <a16:creationId xmlns:a16="http://schemas.microsoft.com/office/drawing/2014/main" id="{1DE30614-A3DA-C751-0408-DE95A7F28858}"/>
              </a:ext>
            </a:extLst>
          </p:cNvPr>
          <p:cNvPicPr>
            <a:picLocks noChangeAspect="1"/>
          </p:cNvPicPr>
          <p:nvPr/>
        </p:nvPicPr>
        <p:blipFill>
          <a:blip r:embed="rId2"/>
          <a:stretch>
            <a:fillRect/>
          </a:stretch>
        </p:blipFill>
        <p:spPr>
          <a:xfrm>
            <a:off x="2759074" y="1314450"/>
            <a:ext cx="6899276" cy="5329648"/>
          </a:xfrm>
          <a:prstGeom prst="rect">
            <a:avLst/>
          </a:prstGeom>
        </p:spPr>
      </p:pic>
    </p:spTree>
    <p:extLst>
      <p:ext uri="{BB962C8B-B14F-4D97-AF65-F5344CB8AC3E}">
        <p14:creationId xmlns:p14="http://schemas.microsoft.com/office/powerpoint/2010/main" val="24987714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C7C7F-C942-A876-8BAF-ACBA269B62C1}"/>
              </a:ext>
            </a:extLst>
          </p:cNvPr>
          <p:cNvSpPr>
            <a:spLocks noGrp="1"/>
          </p:cNvSpPr>
          <p:nvPr>
            <p:ph type="title"/>
          </p:nvPr>
        </p:nvSpPr>
        <p:spPr/>
        <p:txBody>
          <a:bodyPr/>
          <a:lstStyle/>
          <a:p>
            <a:r>
              <a:rPr lang="en-US" dirty="0"/>
              <a:t>Steven </a:t>
            </a:r>
            <a:r>
              <a:rPr lang="en-US" dirty="0" err="1"/>
              <a:t>Speilberg</a:t>
            </a:r>
            <a:endParaRPr lang="en-US" dirty="0"/>
          </a:p>
        </p:txBody>
      </p:sp>
      <p:pic>
        <p:nvPicPr>
          <p:cNvPr id="6" name="Picture 5" descr="A person pointing at a telescope&#10;&#10;Description automatically generated">
            <a:extLst>
              <a:ext uri="{FF2B5EF4-FFF2-40B4-BE49-F238E27FC236}">
                <a16:creationId xmlns:a16="http://schemas.microsoft.com/office/drawing/2014/main" id="{217C4DD3-6DE8-77F5-D87A-FF0CF0AF1922}"/>
              </a:ext>
            </a:extLst>
          </p:cNvPr>
          <p:cNvPicPr>
            <a:picLocks noChangeAspect="1"/>
          </p:cNvPicPr>
          <p:nvPr/>
        </p:nvPicPr>
        <p:blipFill>
          <a:blip r:embed="rId2"/>
          <a:stretch>
            <a:fillRect/>
          </a:stretch>
        </p:blipFill>
        <p:spPr>
          <a:xfrm>
            <a:off x="1371600" y="1343025"/>
            <a:ext cx="9691688" cy="5181600"/>
          </a:xfrm>
          <a:prstGeom prst="rect">
            <a:avLst/>
          </a:prstGeom>
        </p:spPr>
      </p:pic>
    </p:spTree>
    <p:extLst>
      <p:ext uri="{BB962C8B-B14F-4D97-AF65-F5344CB8AC3E}">
        <p14:creationId xmlns:p14="http://schemas.microsoft.com/office/powerpoint/2010/main" val="19543245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79A10-5145-4EE9-63FE-E33D8F3797B7}"/>
              </a:ext>
            </a:extLst>
          </p:cNvPr>
          <p:cNvSpPr>
            <a:spLocks noGrp="1"/>
          </p:cNvSpPr>
          <p:nvPr>
            <p:ph type="title"/>
          </p:nvPr>
        </p:nvSpPr>
        <p:spPr/>
        <p:txBody>
          <a:bodyPr/>
          <a:lstStyle/>
          <a:p>
            <a:r>
              <a:rPr lang="en-US" dirty="0"/>
              <a:t>Final Analysis</a:t>
            </a:r>
          </a:p>
        </p:txBody>
      </p:sp>
      <p:sp>
        <p:nvSpPr>
          <p:cNvPr id="3" name="Content Placeholder 2">
            <a:extLst>
              <a:ext uri="{FF2B5EF4-FFF2-40B4-BE49-F238E27FC236}">
                <a16:creationId xmlns:a16="http://schemas.microsoft.com/office/drawing/2014/main" id="{6487FE95-2B6B-F49D-A75D-4D881CDC6B18}"/>
              </a:ext>
            </a:extLst>
          </p:cNvPr>
          <p:cNvSpPr>
            <a:spLocks noGrp="1"/>
          </p:cNvSpPr>
          <p:nvPr>
            <p:ph idx="1"/>
          </p:nvPr>
        </p:nvSpPr>
        <p:spPr>
          <a:xfrm>
            <a:off x="1371600" y="1638300"/>
            <a:ext cx="9601200" cy="4533900"/>
          </a:xfrm>
        </p:spPr>
        <p:txBody>
          <a:bodyPr/>
          <a:lstStyle/>
          <a:p>
            <a:r>
              <a:rPr lang="en-US" dirty="0"/>
              <a:t>Lack of strong correlations in expected data.</a:t>
            </a:r>
          </a:p>
          <a:p>
            <a:r>
              <a:rPr lang="en-US" b="0" i="0" dirty="0">
                <a:solidFill>
                  <a:srgbClr val="1D1C1D"/>
                </a:solidFill>
                <a:effectLst/>
                <a:latin typeface="Slack-Lato"/>
              </a:rPr>
              <a:t>Our data showed a weak correlation for both net revenue and gross revenue</a:t>
            </a:r>
          </a:p>
          <a:p>
            <a:r>
              <a:rPr lang="en-US" b="0" i="0" dirty="0">
                <a:solidFill>
                  <a:srgbClr val="1D1C1D"/>
                </a:solidFill>
                <a:effectLst/>
                <a:latin typeface="Slack-Lato"/>
              </a:rPr>
              <a:t>Less reviewed movies tend to have higher ratings!</a:t>
            </a:r>
          </a:p>
          <a:p>
            <a:r>
              <a:rPr lang="en-US" dirty="0">
                <a:solidFill>
                  <a:srgbClr val="1D1C1D"/>
                </a:solidFill>
                <a:latin typeface="Slack-Lato"/>
              </a:rPr>
              <a:t>The results for movie ratings from audience members had a positive correlation to the rating that the movie received from critics. As movie goers rated a movie higher, critics tended to as well.</a:t>
            </a:r>
            <a:endParaRPr lang="en-US" dirty="0"/>
          </a:p>
          <a:p>
            <a:r>
              <a:rPr lang="en-US" b="0" i="0" dirty="0">
                <a:solidFill>
                  <a:srgbClr val="1D1C1D"/>
                </a:solidFill>
                <a:effectLst/>
                <a:latin typeface="Slack-Lato"/>
              </a:rPr>
              <a:t>The results for audience ratings indicated relatively similar scores, meaning that regardless of certification, there was no clear indicator that one certification did any better than the rest in terms of movie rating.</a:t>
            </a:r>
          </a:p>
          <a:p>
            <a:r>
              <a:rPr lang="en-US" b="0" i="0" dirty="0">
                <a:solidFill>
                  <a:srgbClr val="1D1C1D"/>
                </a:solidFill>
                <a:effectLst/>
                <a:latin typeface="Slack-Lato"/>
              </a:rPr>
              <a:t> According to our data directors are not an indicator for a high critical acclaim rating.</a:t>
            </a:r>
            <a:endParaRPr lang="en-US" dirty="0"/>
          </a:p>
          <a:p>
            <a:pPr lvl="1"/>
            <a:endParaRPr lang="en-US" dirty="0"/>
          </a:p>
          <a:p>
            <a:endParaRPr lang="en-US" dirty="0"/>
          </a:p>
          <a:p>
            <a:endParaRPr lang="en-US" dirty="0"/>
          </a:p>
        </p:txBody>
      </p:sp>
    </p:spTree>
    <p:extLst>
      <p:ext uri="{BB962C8B-B14F-4D97-AF65-F5344CB8AC3E}">
        <p14:creationId xmlns:p14="http://schemas.microsoft.com/office/powerpoint/2010/main" val="13265714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DCA43-5CBC-66C8-AB7A-02B062393C7A}"/>
              </a:ext>
            </a:extLst>
          </p:cNvPr>
          <p:cNvSpPr>
            <a:spLocks noGrp="1"/>
          </p:cNvSpPr>
          <p:nvPr>
            <p:ph type="title"/>
          </p:nvPr>
        </p:nvSpPr>
        <p:spPr/>
        <p:txBody>
          <a:bodyPr/>
          <a:lstStyle/>
          <a:p>
            <a:r>
              <a:rPr lang="en-US" dirty="0"/>
              <a:t>Top Rated Movie</a:t>
            </a:r>
            <a:br>
              <a:rPr lang="en-US" dirty="0"/>
            </a:br>
            <a:r>
              <a:rPr lang="en-US" dirty="0"/>
              <a:t>	Inception</a:t>
            </a:r>
          </a:p>
        </p:txBody>
      </p:sp>
      <p:pic>
        <p:nvPicPr>
          <p:cNvPr id="7" name="Picture 6">
            <a:extLst>
              <a:ext uri="{FF2B5EF4-FFF2-40B4-BE49-F238E27FC236}">
                <a16:creationId xmlns:a16="http://schemas.microsoft.com/office/drawing/2014/main" id="{6375182A-A194-BBAB-DE98-CF7AE1E5CA1F}"/>
              </a:ext>
            </a:extLst>
          </p:cNvPr>
          <p:cNvPicPr>
            <a:picLocks noChangeAspect="1"/>
          </p:cNvPicPr>
          <p:nvPr/>
        </p:nvPicPr>
        <p:blipFill>
          <a:blip r:embed="rId2"/>
          <a:stretch>
            <a:fillRect/>
          </a:stretch>
        </p:blipFill>
        <p:spPr>
          <a:xfrm>
            <a:off x="1371600" y="2028824"/>
            <a:ext cx="10544175" cy="4486883"/>
          </a:xfrm>
          <a:prstGeom prst="rect">
            <a:avLst/>
          </a:prstGeom>
        </p:spPr>
      </p:pic>
    </p:spTree>
    <p:extLst>
      <p:ext uri="{BB962C8B-B14F-4D97-AF65-F5344CB8AC3E}">
        <p14:creationId xmlns:p14="http://schemas.microsoft.com/office/powerpoint/2010/main" val="37669374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847F6-E4B0-F380-9C70-DAC0A6016D78}"/>
              </a:ext>
            </a:extLst>
          </p:cNvPr>
          <p:cNvSpPr>
            <a:spLocks noGrp="1"/>
          </p:cNvSpPr>
          <p:nvPr>
            <p:ph type="title"/>
          </p:nvPr>
        </p:nvSpPr>
        <p:spPr/>
        <p:txBody>
          <a:bodyPr/>
          <a:lstStyle/>
          <a:p>
            <a:r>
              <a:rPr lang="en-US" dirty="0"/>
              <a:t>Worst Rated Movie (Mudit’s Favorite!)</a:t>
            </a:r>
            <a:br>
              <a:rPr lang="en-US" dirty="0"/>
            </a:br>
            <a:r>
              <a:rPr lang="en-US" dirty="0"/>
              <a:t>	Breaking Dawn Part 1</a:t>
            </a:r>
          </a:p>
        </p:txBody>
      </p:sp>
      <p:pic>
        <p:nvPicPr>
          <p:cNvPr id="5" name="Picture 4" descr="A person with long hair&#10;&#10;Description automatically generated">
            <a:extLst>
              <a:ext uri="{FF2B5EF4-FFF2-40B4-BE49-F238E27FC236}">
                <a16:creationId xmlns:a16="http://schemas.microsoft.com/office/drawing/2014/main" id="{E699168B-C997-6F39-5F50-1B6B21392A76}"/>
              </a:ext>
            </a:extLst>
          </p:cNvPr>
          <p:cNvPicPr>
            <a:picLocks noChangeAspect="1"/>
          </p:cNvPicPr>
          <p:nvPr/>
        </p:nvPicPr>
        <p:blipFill>
          <a:blip r:embed="rId2"/>
          <a:stretch>
            <a:fillRect/>
          </a:stretch>
        </p:blipFill>
        <p:spPr>
          <a:xfrm>
            <a:off x="1371600" y="2002060"/>
            <a:ext cx="10415006" cy="4270153"/>
          </a:xfrm>
          <a:prstGeom prst="rect">
            <a:avLst/>
          </a:prstGeom>
        </p:spPr>
      </p:pic>
    </p:spTree>
    <p:extLst>
      <p:ext uri="{BB962C8B-B14F-4D97-AF65-F5344CB8AC3E}">
        <p14:creationId xmlns:p14="http://schemas.microsoft.com/office/powerpoint/2010/main" val="12798052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A399B4-F128-1DB1-1C19-86F3A303BB6D}"/>
              </a:ext>
            </a:extLst>
          </p:cNvPr>
          <p:cNvSpPr>
            <a:spLocks noGrp="1"/>
          </p:cNvSpPr>
          <p:nvPr>
            <p:ph type="title"/>
          </p:nvPr>
        </p:nvSpPr>
        <p:spPr>
          <a:xfrm>
            <a:off x="1295400" y="5084180"/>
            <a:ext cx="9601200" cy="1485900"/>
          </a:xfrm>
        </p:spPr>
        <p:txBody>
          <a:bodyPr>
            <a:normAutofit/>
          </a:bodyPr>
          <a:lstStyle/>
          <a:p>
            <a:r>
              <a:rPr lang="en-US" sz="2800" i="1" dirty="0"/>
              <a:t>*Not really, see you tomorrow!</a:t>
            </a:r>
          </a:p>
        </p:txBody>
      </p:sp>
      <p:pic>
        <p:nvPicPr>
          <p:cNvPr id="1026" name="Picture 2" descr="Arnold's “I'LL BE BACK” From THE TERMINATOR Tops Movie Quotes Brits Love To  Say | TheTerminatorFans.com">
            <a:extLst>
              <a:ext uri="{FF2B5EF4-FFF2-40B4-BE49-F238E27FC236}">
                <a16:creationId xmlns:a16="http://schemas.microsoft.com/office/drawing/2014/main" id="{C824063F-6661-19FD-BD0D-C1D544DEE6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6833" y="287920"/>
            <a:ext cx="7478334" cy="43750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802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9A974-1E56-AD78-EF84-04B69CABD548}"/>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D985A2AE-5686-2FFC-B53B-BFB18D4544D8}"/>
              </a:ext>
            </a:extLst>
          </p:cNvPr>
          <p:cNvSpPr>
            <a:spLocks noGrp="1"/>
          </p:cNvSpPr>
          <p:nvPr>
            <p:ph idx="1"/>
          </p:nvPr>
        </p:nvSpPr>
        <p:spPr>
          <a:xfrm>
            <a:off x="1371600" y="1585913"/>
            <a:ext cx="9601200" cy="4281487"/>
          </a:xfrm>
        </p:spPr>
        <p:txBody>
          <a:bodyPr>
            <a:normAutofit/>
          </a:bodyPr>
          <a:lstStyle/>
          <a:p>
            <a:r>
              <a:rPr lang="en-US" i="0" dirty="0">
                <a:solidFill>
                  <a:srgbClr val="1D1C1D"/>
                </a:solidFill>
                <a:effectLst/>
              </a:rPr>
              <a:t>For our project, we will use movie data from the last 10 years to uncover determining factors in movie critical acclaim. </a:t>
            </a:r>
          </a:p>
          <a:p>
            <a:r>
              <a:rPr lang="en-US" i="0" dirty="0">
                <a:solidFill>
                  <a:srgbClr val="1D1C1D"/>
                </a:solidFill>
                <a:effectLst/>
              </a:rPr>
              <a:t>Each team member will be searching for and presenting possible correlations that may contribute to high critical acclaim. </a:t>
            </a:r>
          </a:p>
          <a:p>
            <a:r>
              <a:rPr lang="en-US" i="0" dirty="0">
                <a:solidFill>
                  <a:srgbClr val="1D1C1D"/>
                </a:solidFill>
                <a:effectLst/>
              </a:rPr>
              <a:t>After analyzing our findings, we will review the biggest takeaways.</a:t>
            </a:r>
            <a:endParaRPr lang="en-US" dirty="0"/>
          </a:p>
        </p:txBody>
      </p:sp>
    </p:spTree>
    <p:extLst>
      <p:ext uri="{BB962C8B-B14F-4D97-AF65-F5344CB8AC3E}">
        <p14:creationId xmlns:p14="http://schemas.microsoft.com/office/powerpoint/2010/main" val="23170005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68C89-EEAB-ACA6-519D-8A34CB1A1030}"/>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D7C6047B-5226-0FB5-04E8-FE6F164FA28A}"/>
              </a:ext>
            </a:extLst>
          </p:cNvPr>
          <p:cNvSpPr>
            <a:spLocks noGrp="1"/>
          </p:cNvSpPr>
          <p:nvPr>
            <p:ph idx="1"/>
          </p:nvPr>
        </p:nvSpPr>
        <p:spPr>
          <a:xfrm>
            <a:off x="1371600" y="1556795"/>
            <a:ext cx="9601200" cy="3581400"/>
          </a:xfrm>
        </p:spPr>
        <p:txBody>
          <a:bodyPr/>
          <a:lstStyle/>
          <a:p>
            <a:pPr marL="0" indent="0">
              <a:buNone/>
            </a:pPr>
            <a:r>
              <a:rPr lang="en-US" dirty="0"/>
              <a:t>Things to Consider:</a:t>
            </a:r>
          </a:p>
          <a:p>
            <a:r>
              <a:rPr lang="en-US" dirty="0"/>
              <a:t>Critical Acclaim is considered a movie with a rating of over 7.0</a:t>
            </a:r>
          </a:p>
          <a:p>
            <a:r>
              <a:rPr lang="en-US" dirty="0"/>
              <a:t>This dataset is only representative of 2 data sets from free APIs</a:t>
            </a:r>
          </a:p>
          <a:p>
            <a:r>
              <a:rPr lang="en-US" dirty="0"/>
              <a:t>The data was limited to only a 10 year span of time</a:t>
            </a:r>
          </a:p>
          <a:p>
            <a:r>
              <a:rPr lang="en-US" dirty="0"/>
              <a:t>Movie ratings are a subjective value</a:t>
            </a:r>
          </a:p>
          <a:p>
            <a:endParaRPr lang="en-US" dirty="0"/>
          </a:p>
        </p:txBody>
      </p:sp>
    </p:spTree>
    <p:extLst>
      <p:ext uri="{BB962C8B-B14F-4D97-AF65-F5344CB8AC3E}">
        <p14:creationId xmlns:p14="http://schemas.microsoft.com/office/powerpoint/2010/main" val="4111756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0C089-F865-495A-06C6-7D6F6B2AA0C7}"/>
              </a:ext>
            </a:extLst>
          </p:cNvPr>
          <p:cNvSpPr>
            <a:spLocks noGrp="1"/>
          </p:cNvSpPr>
          <p:nvPr>
            <p:ph type="title"/>
          </p:nvPr>
        </p:nvSpPr>
        <p:spPr>
          <a:xfrm>
            <a:off x="2356412" y="2686050"/>
            <a:ext cx="7479175" cy="1485900"/>
          </a:xfrm>
        </p:spPr>
        <p:txBody>
          <a:bodyPr/>
          <a:lstStyle/>
          <a:p>
            <a:r>
              <a:rPr lang="en-US" dirty="0"/>
              <a:t>Gross Revenue &amp; Net Revenue</a:t>
            </a:r>
          </a:p>
        </p:txBody>
      </p:sp>
    </p:spTree>
    <p:extLst>
      <p:ext uri="{BB962C8B-B14F-4D97-AF65-F5344CB8AC3E}">
        <p14:creationId xmlns:p14="http://schemas.microsoft.com/office/powerpoint/2010/main" val="3470534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64122-80C2-6F90-2B0D-512F78780529}"/>
              </a:ext>
            </a:extLst>
          </p:cNvPr>
          <p:cNvSpPr>
            <a:spLocks noGrp="1"/>
          </p:cNvSpPr>
          <p:nvPr>
            <p:ph type="title"/>
          </p:nvPr>
        </p:nvSpPr>
        <p:spPr/>
        <p:txBody>
          <a:bodyPr/>
          <a:lstStyle/>
          <a:p>
            <a:r>
              <a:rPr lang="en-US" dirty="0"/>
              <a:t>Net Revenue / Gross Revenue</a:t>
            </a:r>
          </a:p>
        </p:txBody>
      </p:sp>
      <p:pic>
        <p:nvPicPr>
          <p:cNvPr id="6" name="Picture 5" descr="A graph with blue dots&#10;&#10;Description automatically generated">
            <a:extLst>
              <a:ext uri="{FF2B5EF4-FFF2-40B4-BE49-F238E27FC236}">
                <a16:creationId xmlns:a16="http://schemas.microsoft.com/office/drawing/2014/main" id="{99E4A20A-B1C7-62CC-74F1-4ABB8A18568C}"/>
              </a:ext>
            </a:extLst>
          </p:cNvPr>
          <p:cNvPicPr>
            <a:picLocks noChangeAspect="1"/>
          </p:cNvPicPr>
          <p:nvPr/>
        </p:nvPicPr>
        <p:blipFill>
          <a:blip r:embed="rId2"/>
          <a:stretch>
            <a:fillRect/>
          </a:stretch>
        </p:blipFill>
        <p:spPr>
          <a:xfrm>
            <a:off x="6624639" y="1628775"/>
            <a:ext cx="4733923" cy="4432300"/>
          </a:xfrm>
          <a:prstGeom prst="rect">
            <a:avLst/>
          </a:prstGeom>
        </p:spPr>
      </p:pic>
      <p:pic>
        <p:nvPicPr>
          <p:cNvPr id="8" name="Picture 7" descr="A graph of blue dots&#10;&#10;Description automatically generated">
            <a:extLst>
              <a:ext uri="{FF2B5EF4-FFF2-40B4-BE49-F238E27FC236}">
                <a16:creationId xmlns:a16="http://schemas.microsoft.com/office/drawing/2014/main" id="{487D1318-2529-7C9E-D43C-1BDBB661BEF9}"/>
              </a:ext>
            </a:extLst>
          </p:cNvPr>
          <p:cNvPicPr>
            <a:picLocks noChangeAspect="1"/>
          </p:cNvPicPr>
          <p:nvPr/>
        </p:nvPicPr>
        <p:blipFill>
          <a:blip r:embed="rId3"/>
          <a:stretch>
            <a:fillRect/>
          </a:stretch>
        </p:blipFill>
        <p:spPr>
          <a:xfrm>
            <a:off x="1447800" y="1628775"/>
            <a:ext cx="4648200" cy="4432300"/>
          </a:xfrm>
          <a:prstGeom prst="rect">
            <a:avLst/>
          </a:prstGeom>
        </p:spPr>
      </p:pic>
    </p:spTree>
    <p:extLst>
      <p:ext uri="{BB962C8B-B14F-4D97-AF65-F5344CB8AC3E}">
        <p14:creationId xmlns:p14="http://schemas.microsoft.com/office/powerpoint/2010/main" val="420347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F1444-889A-FB50-A7FD-1E8D8BCEC229}"/>
              </a:ext>
            </a:extLst>
          </p:cNvPr>
          <p:cNvSpPr>
            <a:spLocks noGrp="1"/>
          </p:cNvSpPr>
          <p:nvPr>
            <p:ph type="title"/>
          </p:nvPr>
        </p:nvSpPr>
        <p:spPr/>
        <p:txBody>
          <a:bodyPr/>
          <a:lstStyle/>
          <a:p>
            <a:r>
              <a:rPr lang="en-US" dirty="0"/>
              <a:t>Net Revenue / Gross Revenue Outliers</a:t>
            </a:r>
          </a:p>
        </p:txBody>
      </p:sp>
      <p:pic>
        <p:nvPicPr>
          <p:cNvPr id="5" name="Picture 4" descr="A graph with a line graph and a line graph&#10;&#10;Description automatically generated with medium confidence">
            <a:extLst>
              <a:ext uri="{FF2B5EF4-FFF2-40B4-BE49-F238E27FC236}">
                <a16:creationId xmlns:a16="http://schemas.microsoft.com/office/drawing/2014/main" id="{B256D836-B3B8-1FED-D2BE-B2834107B0A8}"/>
              </a:ext>
            </a:extLst>
          </p:cNvPr>
          <p:cNvPicPr>
            <a:picLocks noChangeAspect="1"/>
          </p:cNvPicPr>
          <p:nvPr/>
        </p:nvPicPr>
        <p:blipFill>
          <a:blip r:embed="rId2"/>
          <a:stretch>
            <a:fillRect/>
          </a:stretch>
        </p:blipFill>
        <p:spPr>
          <a:xfrm>
            <a:off x="6788945" y="1528763"/>
            <a:ext cx="4983956" cy="3943350"/>
          </a:xfrm>
          <a:prstGeom prst="rect">
            <a:avLst/>
          </a:prstGeom>
        </p:spPr>
      </p:pic>
      <p:pic>
        <p:nvPicPr>
          <p:cNvPr id="7" name="Picture 6" descr="A graph with lines and dots&#10;&#10;Description automatically generated">
            <a:extLst>
              <a:ext uri="{FF2B5EF4-FFF2-40B4-BE49-F238E27FC236}">
                <a16:creationId xmlns:a16="http://schemas.microsoft.com/office/drawing/2014/main" id="{20C26932-5CE1-FB3F-387D-952C35B3C305}"/>
              </a:ext>
            </a:extLst>
          </p:cNvPr>
          <p:cNvPicPr>
            <a:picLocks noChangeAspect="1"/>
          </p:cNvPicPr>
          <p:nvPr/>
        </p:nvPicPr>
        <p:blipFill>
          <a:blip r:embed="rId3"/>
          <a:stretch>
            <a:fillRect/>
          </a:stretch>
        </p:blipFill>
        <p:spPr>
          <a:xfrm>
            <a:off x="1371600" y="1528763"/>
            <a:ext cx="4874419" cy="3943350"/>
          </a:xfrm>
          <a:prstGeom prst="rect">
            <a:avLst/>
          </a:prstGeom>
        </p:spPr>
      </p:pic>
    </p:spTree>
    <p:extLst>
      <p:ext uri="{BB962C8B-B14F-4D97-AF65-F5344CB8AC3E}">
        <p14:creationId xmlns:p14="http://schemas.microsoft.com/office/powerpoint/2010/main" val="3684656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DCED1-7991-DF61-2511-B65C53DF79BE}"/>
              </a:ext>
            </a:extLst>
          </p:cNvPr>
          <p:cNvSpPr>
            <a:spLocks noGrp="1"/>
          </p:cNvSpPr>
          <p:nvPr>
            <p:ph type="title"/>
          </p:nvPr>
        </p:nvSpPr>
        <p:spPr/>
        <p:txBody>
          <a:bodyPr/>
          <a:lstStyle/>
          <a:p>
            <a:r>
              <a:rPr lang="en-US" dirty="0"/>
              <a:t>Highest grossing movie</a:t>
            </a:r>
          </a:p>
        </p:txBody>
      </p:sp>
      <p:pic>
        <p:nvPicPr>
          <p:cNvPr id="5" name="Content Placeholder 4">
            <a:extLst>
              <a:ext uri="{FF2B5EF4-FFF2-40B4-BE49-F238E27FC236}">
                <a16:creationId xmlns:a16="http://schemas.microsoft.com/office/drawing/2014/main" id="{224DCD44-A098-04FC-D537-E407F6856881}"/>
              </a:ext>
            </a:extLst>
          </p:cNvPr>
          <p:cNvPicPr>
            <a:picLocks noGrp="1" noChangeAspect="1"/>
          </p:cNvPicPr>
          <p:nvPr>
            <p:ph idx="1"/>
          </p:nvPr>
        </p:nvPicPr>
        <p:blipFill>
          <a:blip r:embed="rId2"/>
          <a:stretch>
            <a:fillRect/>
          </a:stretch>
        </p:blipFill>
        <p:spPr>
          <a:xfrm>
            <a:off x="1371600" y="1428750"/>
            <a:ext cx="10029825" cy="5214343"/>
          </a:xfrm>
        </p:spPr>
      </p:pic>
    </p:spTree>
    <p:extLst>
      <p:ext uri="{BB962C8B-B14F-4D97-AF65-F5344CB8AC3E}">
        <p14:creationId xmlns:p14="http://schemas.microsoft.com/office/powerpoint/2010/main" val="3503274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0C089-F865-495A-06C6-7D6F6B2AA0C7}"/>
              </a:ext>
            </a:extLst>
          </p:cNvPr>
          <p:cNvSpPr>
            <a:spLocks noGrp="1"/>
          </p:cNvSpPr>
          <p:nvPr>
            <p:ph type="title"/>
          </p:nvPr>
        </p:nvSpPr>
        <p:spPr>
          <a:xfrm>
            <a:off x="5150251" y="2801435"/>
            <a:ext cx="1891497" cy="1255129"/>
          </a:xfrm>
        </p:spPr>
        <p:txBody>
          <a:bodyPr/>
          <a:lstStyle/>
          <a:p>
            <a:r>
              <a:rPr lang="en-US" dirty="0"/>
              <a:t>Genre</a:t>
            </a:r>
          </a:p>
        </p:txBody>
      </p:sp>
    </p:spTree>
    <p:extLst>
      <p:ext uri="{BB962C8B-B14F-4D97-AF65-F5344CB8AC3E}">
        <p14:creationId xmlns:p14="http://schemas.microsoft.com/office/powerpoint/2010/main" val="131311886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2971</TotalTime>
  <Words>395</Words>
  <Application>Microsoft Macintosh PowerPoint</Application>
  <PresentationFormat>Widescreen</PresentationFormat>
  <Paragraphs>58</Paragraphs>
  <Slides>29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Franklin Gothic Book</vt:lpstr>
      <vt:lpstr>Slack-Lato</vt:lpstr>
      <vt:lpstr>Crop</vt:lpstr>
      <vt:lpstr>Project 1 - Team 2</vt:lpstr>
      <vt:lpstr>Agenda</vt:lpstr>
      <vt:lpstr>Problem Statement</vt:lpstr>
      <vt:lpstr>Limitations</vt:lpstr>
      <vt:lpstr>Gross Revenue &amp; Net Revenue</vt:lpstr>
      <vt:lpstr>Net Revenue / Gross Revenue</vt:lpstr>
      <vt:lpstr>Net Revenue / Gross Revenue Outliers</vt:lpstr>
      <vt:lpstr>Highest grossing movie</vt:lpstr>
      <vt:lpstr>Genre</vt:lpstr>
      <vt:lpstr>Genre</vt:lpstr>
      <vt:lpstr>Genre</vt:lpstr>
      <vt:lpstr>Genre</vt:lpstr>
      <vt:lpstr>Audience Approval</vt:lpstr>
      <vt:lpstr>Audience Approval</vt:lpstr>
      <vt:lpstr>Audience Approval</vt:lpstr>
      <vt:lpstr>Audience Approval</vt:lpstr>
      <vt:lpstr>Audience’s Favorite Film  Your Name.</vt:lpstr>
      <vt:lpstr>Intended Audience</vt:lpstr>
      <vt:lpstr>Intended Audience</vt:lpstr>
      <vt:lpstr>Intended Audience</vt:lpstr>
      <vt:lpstr>Highest Rated PG Movie  Spider-man: Into the Spider-verse</vt:lpstr>
      <vt:lpstr>Film Director</vt:lpstr>
      <vt:lpstr>Film Director</vt:lpstr>
      <vt:lpstr>Film Director</vt:lpstr>
      <vt:lpstr>Steven Speilberg</vt:lpstr>
      <vt:lpstr>Final Analysis</vt:lpstr>
      <vt:lpstr>Top Rated Movie  Inception</vt:lpstr>
      <vt:lpstr>Worst Rated Movie (Mudit’s Favorite!)  Breaking Dawn Part 1</vt:lpstr>
      <vt:lpstr>*Not really, see you tomorrow!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1 - Team 2</dc:title>
  <dc:creator>Stacie Sauer</dc:creator>
  <cp:lastModifiedBy>Stacie Sauer</cp:lastModifiedBy>
  <cp:revision>18</cp:revision>
  <dcterms:created xsi:type="dcterms:W3CDTF">2023-11-28T23:29:10Z</dcterms:created>
  <dcterms:modified xsi:type="dcterms:W3CDTF">2023-12-07T05:11:10Z</dcterms:modified>
</cp:coreProperties>
</file>

<file path=docProps/thumbnail.jpeg>
</file>